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62" r:id="rId3"/>
    <p:sldId id="260" r:id="rId4"/>
    <p:sldId id="256" r:id="rId5"/>
    <p:sldId id="257" r:id="rId6"/>
    <p:sldId id="263" r:id="rId7"/>
    <p:sldId id="258" r:id="rId8"/>
    <p:sldId id="259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833E9-68DB-4731-8FF0-570818F742F3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D14972A7-2F75-43FE-8425-71AE569720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833E9-68DB-4731-8FF0-570818F742F3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972A7-2F75-43FE-8425-71AE569720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833E9-68DB-4731-8FF0-570818F742F3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14972A7-2F75-43FE-8425-71AE569720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833E9-68DB-4731-8FF0-570818F742F3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972A7-2F75-43FE-8425-71AE569720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833E9-68DB-4731-8FF0-570818F742F3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972A7-2F75-43FE-8425-71AE569720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833E9-68DB-4731-8FF0-570818F742F3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972A7-2F75-43FE-8425-71AE569720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833E9-68DB-4731-8FF0-570818F742F3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972A7-2F75-43FE-8425-71AE569720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833E9-68DB-4731-8FF0-570818F742F3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972A7-2F75-43FE-8425-71AE569720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833E9-68DB-4731-8FF0-570818F742F3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14972A7-2F75-43FE-8425-71AE569720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833E9-68DB-4731-8FF0-570818F742F3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972A7-2F75-43FE-8425-71AE569720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833E9-68DB-4731-8FF0-570818F742F3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972A7-2F75-43FE-8425-71AE569720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6C833E9-68DB-4731-8FF0-570818F742F3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D14972A7-2F75-43FE-8425-71AE5697208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74638"/>
            <a:ext cx="8186766" cy="1511288"/>
          </a:xfrm>
        </p:spPr>
        <p:txBody>
          <a:bodyPr>
            <a:noAutofit/>
          </a:bodyPr>
          <a:lstStyle/>
          <a:p>
            <a:pPr lvl="0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Преобразуйте предложение с прямой речью в сложноподчинённое с придаточным изъяснительным.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Выполните разбор полученного предложения, составьте схему.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2071678"/>
            <a:ext cx="8329642" cy="394812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  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А.Н. Толстой пророчески предсказал: «Русский язык начнут изучать по всем меридианам земного шара».</a:t>
            </a:r>
          </a:p>
          <a:p>
            <a:pPr>
              <a:buNone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А.Н. Толстой пророчески предсказал, что русский язык начнут изучать по всем меридианам земного шара.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500042"/>
            <a:ext cx="7772400" cy="5519758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Тест «СПП с придаточными </a:t>
            </a:r>
            <a:endParaRPr lang="en-US" b="1" dirty="0" smtClean="0"/>
          </a:p>
          <a:p>
            <a:pPr>
              <a:buNone/>
            </a:pPr>
            <a:r>
              <a:rPr lang="ru-RU" b="1" dirty="0" smtClean="0"/>
              <a:t>определительными и изъяснительными»</a:t>
            </a:r>
            <a:r>
              <a:rPr lang="ru-RU" dirty="0" smtClean="0"/>
              <a:t>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1 вариант                                    2 вариант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А1 – 1                                              А1 – 3 </a:t>
            </a:r>
          </a:p>
          <a:p>
            <a:pPr>
              <a:buNone/>
            </a:pPr>
            <a:r>
              <a:rPr lang="ru-RU" b="1" dirty="0" smtClean="0"/>
              <a:t>А2 – 4                                              А2 – 1 </a:t>
            </a:r>
          </a:p>
          <a:p>
            <a:pPr>
              <a:buNone/>
            </a:pPr>
            <a:r>
              <a:rPr lang="ru-RU" b="1" dirty="0" smtClean="0"/>
              <a:t>А3 – 3                                              А3 – 2 </a:t>
            </a:r>
          </a:p>
          <a:p>
            <a:pPr>
              <a:buNone/>
            </a:pPr>
            <a:r>
              <a:rPr lang="ru-RU" b="1" dirty="0" smtClean="0"/>
              <a:t>А4 – 1                                              А4 – 1 </a:t>
            </a:r>
          </a:p>
          <a:p>
            <a:pPr>
              <a:buNone/>
            </a:pPr>
            <a:r>
              <a:rPr lang="ru-RU" b="1" dirty="0" smtClean="0"/>
              <a:t>В1 – определительное          В1 – то 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96908"/>
          </a:xfrm>
        </p:spPr>
        <p:txBody>
          <a:bodyPr/>
          <a:lstStyle/>
          <a:p>
            <a:pPr algn="ctr"/>
            <a:r>
              <a:rPr lang="ru-RU" b="1" dirty="0" smtClean="0"/>
              <a:t>Графический диктант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1447800"/>
            <a:ext cx="8186766" cy="4572000"/>
          </a:xfrm>
        </p:spPr>
        <p:txBody>
          <a:bodyPr/>
          <a:lstStyle/>
          <a:p>
            <a:r>
              <a:rPr lang="ru-RU" dirty="0" smtClean="0"/>
              <a:t>1. Известно, что по-настоящему страдают люди только от досадных мелочей.</a:t>
            </a:r>
          </a:p>
          <a:p>
            <a:r>
              <a:rPr lang="ru-RU" dirty="0" smtClean="0"/>
              <a:t>2. Синцову хотелось по дороге узнать, почему у всегда спокойного лейтенанта такое взволнованное лицо.</a:t>
            </a:r>
          </a:p>
          <a:p>
            <a:r>
              <a:rPr lang="ru-RU" dirty="0" smtClean="0"/>
              <a:t>3. Я напоминал садовника, который ежедневно вытаскивает цветок из земли.</a:t>
            </a:r>
          </a:p>
          <a:p>
            <a:r>
              <a:rPr lang="ru-RU" dirty="0" smtClean="0"/>
              <a:t>4. Он легко шёл по еловым иглам, которые тут на вершок покрывали землю.</a:t>
            </a:r>
          </a:p>
          <a:p>
            <a:r>
              <a:rPr lang="ru-RU" dirty="0" smtClean="0"/>
              <a:t>5. Михей стрелял туда, где виднелись огоньки.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Сложноподчиненные предложения </a:t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b="1" dirty="0" smtClean="0">
                <a:solidFill>
                  <a:schemeClr val="bg1"/>
                </a:solidFill>
              </a:rPr>
              <a:t>с придаточными обстоятельственными 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42844" y="1447800"/>
            <a:ext cx="8786874" cy="4572000"/>
          </a:xfrm>
        </p:spPr>
        <p:txBody>
          <a:bodyPr>
            <a:normAutofit/>
          </a:bodyPr>
          <a:lstStyle/>
          <a:p>
            <a:r>
              <a:rPr lang="ru-RU" sz="3200" i="1" dirty="0" smtClean="0"/>
              <a:t>Михей стрелял туда, где виднелись огоньки.</a:t>
            </a:r>
          </a:p>
          <a:p>
            <a:pPr>
              <a:buNone/>
            </a:pPr>
            <a:r>
              <a:rPr lang="ru-RU" sz="3200" dirty="0" smtClean="0"/>
              <a:t>              (СПП с придаточным </a:t>
            </a:r>
            <a:r>
              <a:rPr lang="ru-RU" sz="3200" b="1" dirty="0" smtClean="0">
                <a:solidFill>
                  <a:schemeClr val="accent1"/>
                </a:solidFill>
              </a:rPr>
              <a:t>места</a:t>
            </a:r>
            <a:r>
              <a:rPr lang="ru-RU" sz="3200" dirty="0" smtClean="0"/>
              <a:t>)</a:t>
            </a:r>
          </a:p>
          <a:p>
            <a:pPr>
              <a:buNone/>
            </a:pPr>
            <a:endParaRPr lang="ru-RU" sz="3200" dirty="0" smtClean="0"/>
          </a:p>
          <a:p>
            <a:r>
              <a:rPr lang="ru-RU" sz="3200" i="1" dirty="0" smtClean="0"/>
              <a:t>Михей стрелял, когда виднелись огоньки.</a:t>
            </a:r>
            <a:r>
              <a:rPr lang="ru-RU" sz="3200" dirty="0" smtClean="0"/>
              <a:t> </a:t>
            </a:r>
          </a:p>
          <a:p>
            <a:pPr>
              <a:buNone/>
            </a:pPr>
            <a:r>
              <a:rPr lang="ru-RU" sz="3200" dirty="0" smtClean="0"/>
              <a:t>             (СПП с придаточным </a:t>
            </a:r>
            <a:r>
              <a:rPr lang="ru-RU" sz="3200" b="1" dirty="0" smtClean="0">
                <a:solidFill>
                  <a:schemeClr val="accent1"/>
                </a:solidFill>
              </a:rPr>
              <a:t>времени</a:t>
            </a:r>
            <a:r>
              <a:rPr lang="ru-RU" sz="3200" dirty="0" smtClean="0"/>
              <a:t>)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85163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Сложноподчиненные предложения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с </a:t>
            </a:r>
            <a:r>
              <a:rPr lang="ru-RU" dirty="0" smtClean="0"/>
              <a:t>придаточными обстоятельственными. СПП с придаточными времени и </a:t>
            </a:r>
            <a:r>
              <a:rPr lang="ru-RU" dirty="0" smtClean="0"/>
              <a:t>места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71480"/>
            <a:ext cx="7772400" cy="1071570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solidFill>
                  <a:schemeClr val="tx1"/>
                </a:solidFill>
              </a:rPr>
              <a:t>Выпишите СПП с придаточными места и времени.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1447800"/>
            <a:ext cx="8258204" cy="4572000"/>
          </a:xfrm>
        </p:spPr>
        <p:txBody>
          <a:bodyPr/>
          <a:lstStyle/>
          <a:p>
            <a:r>
              <a:rPr lang="ru-RU" dirty="0" smtClean="0"/>
              <a:t>1. На обочине, куда падали лучи солнца, снег переливался, искрился.</a:t>
            </a:r>
          </a:p>
          <a:p>
            <a:r>
              <a:rPr lang="ru-RU" dirty="0" smtClean="0"/>
              <a:t>2. Всюду, куда ни взглянешь, тянулась без конца бурая, невесёлая равнина.</a:t>
            </a:r>
          </a:p>
          <a:p>
            <a:r>
              <a:rPr lang="ru-RU" dirty="0" smtClean="0"/>
              <a:t>3. Я ждал только, когда всё затихнет.</a:t>
            </a:r>
          </a:p>
          <a:p>
            <a:r>
              <a:rPr lang="ru-RU" dirty="0" smtClean="0"/>
              <a:t>4. Когда ветер утих, в небе зажглись звёзды.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543956" cy="1225536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1 – 3 группы исследуйте 1 предложение, опираясь на алгоритм, сделайте вывод.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4 – 5 группы исследуйте 2 предложение, опираясь на алгоритм, сделайте вывод.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 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214313" y="1428750"/>
          <a:ext cx="8472485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4497"/>
                <a:gridCol w="1694497"/>
                <a:gridCol w="1694497"/>
                <a:gridCol w="1694497"/>
                <a:gridCol w="1694497"/>
              </a:tblGrid>
              <a:tr h="370840"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Вид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Вопросы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Союзы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Союзные слова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Примеры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Обстоятельственные</a:t>
                      </a:r>
                      <a:endParaRPr kumimoji="0"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 Места (относится к сочетанию сказуемого с указательным словом)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Всюду, куда ни взглянешь, тянулась без конца бурая, невесёлая равнина.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 Времени (поясняет все главное предложение)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Когда ветер утих, в небе зажглись звёзды.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543956" cy="1225536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1 – 3 группы исследуйте 1 предложение, опираясь на алгоритм, сделайте вывод.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4 – 5 группы исследуйте 2 предложение, опираясь на алгоритм, сделайте вывод.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 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214313" y="1428750"/>
          <a:ext cx="8472485" cy="5012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4497"/>
                <a:gridCol w="1694497"/>
                <a:gridCol w="1694497"/>
                <a:gridCol w="1560212"/>
                <a:gridCol w="1828782"/>
              </a:tblGrid>
              <a:tr h="370840"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Вид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Вопросы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Союзы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Союзные слова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Примеры</a:t>
                      </a:r>
                      <a:endParaRPr lang="ru-RU" dirty="0"/>
                    </a:p>
                  </a:txBody>
                  <a:tcPr/>
                </a:tc>
              </a:tr>
              <a:tr h="2360302"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Обстоятельственные</a:t>
                      </a:r>
                      <a:endParaRPr kumimoji="0"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 Места (относится к сочетанию сказуемого с указательным словом)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Где? Куда? Откуда?</a:t>
                      </a:r>
                    </a:p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где, куда, откуда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Всюду, куда ни взглянешь, тянулась без конца бурая, невесёлая равнина.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 Времени (поясняет все главное предложение)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Когда? Как долго? С каких пор? До каких пор? На сколько времени?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когда, пока, как только, лишь только, едва, в то время как, покамест, прежде чем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Когда ветер утих, в небе зажглись звёзды.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329642" cy="1857388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                                               Буквенный диктант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Изъяснительные – </a:t>
            </a:r>
            <a:r>
              <a:rPr lang="ru-RU" sz="2000" b="1" dirty="0" smtClean="0">
                <a:solidFill>
                  <a:schemeClr val="accent1"/>
                </a:solidFill>
              </a:rPr>
              <a:t>И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Определительные – </a:t>
            </a:r>
            <a:r>
              <a:rPr lang="ru-RU" sz="2000" b="1" dirty="0" smtClean="0">
                <a:solidFill>
                  <a:schemeClr val="accent1"/>
                </a:solidFill>
              </a:rPr>
              <a:t>О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Обстоятельственные места – </a:t>
            </a:r>
            <a:r>
              <a:rPr lang="ru-RU" sz="2000" b="1" dirty="0" smtClean="0">
                <a:solidFill>
                  <a:schemeClr val="accent1"/>
                </a:solidFill>
              </a:rPr>
              <a:t>М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Обстоятельственные времени – </a:t>
            </a:r>
            <a:r>
              <a:rPr lang="ru-RU" sz="2000" b="1" dirty="0" smtClean="0">
                <a:solidFill>
                  <a:schemeClr val="accent1"/>
                </a:solidFill>
              </a:rPr>
              <a:t>В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714488"/>
            <a:ext cx="8472518" cy="4305312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1. Где некогда всё было пусто, голо, там младая роща разрослась.</a:t>
            </a:r>
          </a:p>
          <a:p>
            <a:r>
              <a:rPr lang="ru-RU" dirty="0" smtClean="0"/>
              <a:t>2. Вновь я посетил тот уголок земли, где я провёл изгнанником два года незаметных.</a:t>
            </a:r>
          </a:p>
          <a:p>
            <a:r>
              <a:rPr lang="ru-RU" dirty="0" smtClean="0"/>
              <a:t>3. Я вернусь, когда раскинет ветви по-весеннему наш белый сад.</a:t>
            </a:r>
          </a:p>
          <a:p>
            <a:r>
              <a:rPr lang="ru-RU" dirty="0" smtClean="0"/>
              <a:t>4. Впереди, где осталась роща, стояли берёзы.</a:t>
            </a:r>
          </a:p>
          <a:p>
            <a:r>
              <a:rPr lang="ru-RU" dirty="0" smtClean="0"/>
              <a:t>5. Самым дорогим кажется то, во что твой труд вложен.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Ключ: </a:t>
            </a:r>
            <a:r>
              <a:rPr lang="ru-RU" b="1" dirty="0" smtClean="0">
                <a:solidFill>
                  <a:schemeClr val="accent1"/>
                </a:solidFill>
              </a:rPr>
              <a:t>МОВМИ</a:t>
            </a:r>
            <a:endParaRPr lang="ru-RU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329642" cy="989034"/>
          </a:xfrm>
        </p:spPr>
        <p:txBody>
          <a:bodyPr>
            <a:normAutofit fontScale="90000"/>
          </a:bodyPr>
          <a:lstStyle/>
          <a:p>
            <a:pPr lvl="0"/>
            <a:r>
              <a:rPr lang="ru-RU" b="1" dirty="0" smtClean="0"/>
              <a:t>                         Рефлексия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1447800"/>
            <a:ext cx="8401080" cy="4572000"/>
          </a:xfrm>
        </p:spPr>
        <p:txBody>
          <a:bodyPr/>
          <a:lstStyle/>
          <a:p>
            <a:r>
              <a:rPr lang="ru-RU" dirty="0" smtClean="0"/>
              <a:t>Все ли вам было понятно сегодня на уроке?</a:t>
            </a:r>
          </a:p>
          <a:p>
            <a:r>
              <a:rPr lang="ru-RU" dirty="0" smtClean="0"/>
              <a:t>Какие затруднения вы испытывали? </a:t>
            </a:r>
          </a:p>
          <a:p>
            <a:r>
              <a:rPr lang="ru-RU" dirty="0" smtClean="0"/>
              <a:t>Какие задания были для вас интересными?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     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28662" y="1714488"/>
            <a:ext cx="7772400" cy="4572000"/>
          </a:xfrm>
        </p:spPr>
        <p:txBody>
          <a:bodyPr/>
          <a:lstStyle/>
          <a:p>
            <a:r>
              <a:rPr lang="ru-RU" dirty="0" smtClean="0"/>
              <a:t>§24, 25, упр. 126 </a:t>
            </a:r>
          </a:p>
          <a:p>
            <a:r>
              <a:rPr lang="ru-RU" dirty="0" smtClean="0"/>
              <a:t>или составить небольшой текст, включающий СПП со всеми изученными придаточными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b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57</TotalTime>
  <Words>555</Words>
  <Application>Microsoft Office PowerPoint</Application>
  <PresentationFormat>Экран (4:3)</PresentationFormat>
  <Paragraphs>76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Справедливость</vt:lpstr>
      <vt:lpstr>Преобразуйте предложение с прямой речью в сложноподчинённое с придаточным изъяснительным.  Выполните разбор полученного предложения, составьте схему. </vt:lpstr>
      <vt:lpstr>Слайд 2</vt:lpstr>
      <vt:lpstr>Графический диктант </vt:lpstr>
      <vt:lpstr>Сложноподчиненные предложения  с придаточными обстоятельственными </vt:lpstr>
      <vt:lpstr>Слайд 5</vt:lpstr>
      <vt:lpstr>Сложноподчиненные предложения  с придаточными обстоятельственными. СПП с придаточными времени и места </vt:lpstr>
      <vt:lpstr>Выпишите СПП с придаточными места и времени. </vt:lpstr>
      <vt:lpstr>1 – 3 группы исследуйте 1 предложение, опираясь на алгоритм, сделайте вывод. 4 – 5 группы исследуйте 2 предложение, опираясь на алгоритм, сделайте вывод.   </vt:lpstr>
      <vt:lpstr>1 – 3 группы исследуйте 1 предложение, опираясь на алгоритм, сделайте вывод. 4 – 5 группы исследуйте 2 предложение, опираясь на алгоритм, сделайте вывод.   </vt:lpstr>
      <vt:lpstr>                                               Буквенный диктант  Изъяснительные – И  Определительные – О  Обстоятельственные места – М  Обстоятельственные времени – В </vt:lpstr>
      <vt:lpstr>                         Рефлексия </vt:lpstr>
      <vt:lpstr>     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Сложноподчиненные предложения с придаточными обстоятельственными. Сложноподчинённые предложения с придаточными времени и места.</dc:title>
  <dc:creator>Администратор</dc:creator>
  <cp:lastModifiedBy>Администратор</cp:lastModifiedBy>
  <cp:revision>7</cp:revision>
  <dcterms:created xsi:type="dcterms:W3CDTF">2017-01-09T09:04:53Z</dcterms:created>
  <dcterms:modified xsi:type="dcterms:W3CDTF">2017-01-11T17:55:39Z</dcterms:modified>
</cp:coreProperties>
</file>